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300" r:id="rId3"/>
    <p:sldId id="299" r:id="rId4"/>
    <p:sldId id="305" r:id="rId5"/>
    <p:sldId id="306" r:id="rId6"/>
    <p:sldId id="307" r:id="rId7"/>
    <p:sldId id="308" r:id="rId8"/>
    <p:sldId id="279" r:id="rId9"/>
    <p:sldId id="301" r:id="rId10"/>
    <p:sldId id="260" r:id="rId11"/>
    <p:sldId id="265" r:id="rId12"/>
    <p:sldId id="309" r:id="rId13"/>
    <p:sldId id="302" r:id="rId14"/>
    <p:sldId id="303" r:id="rId15"/>
    <p:sldId id="30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62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Median Lifetime</a:t>
            </a:r>
            <a:r>
              <a:rPr lang="en-US" baseline="0" dirty="0" smtClean="0"/>
              <a:t> Earnings, 2009 Dollars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Education Level</c:v>
                </c:pt>
              </c:strCache>
            </c:strRef>
          </c:cat>
          <c:val>
            <c:numRef>
              <c:f>Sheet1!$B$2</c:f>
              <c:numCache>
                <c:formatCode>"$"#,##0_);[Red]\("$"#,##0\)</c:formatCode>
                <c:ptCount val="1"/>
                <c:pt idx="0">
                  <c:v>973000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HS Diploma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Education Level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1304000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 College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Education Level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1547000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Associate's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Education Level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1727000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Bachelor's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Education Level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2268000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Master's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Education Level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2671000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PhD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Education Level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3252000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Pro. Degree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Education Level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3648000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55759152"/>
        <c:axId val="-1455748272"/>
      </c:barChart>
      <c:catAx>
        <c:axId val="-145575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5748272"/>
        <c:crosses val="autoZero"/>
        <c:auto val="1"/>
        <c:lblAlgn val="ctr"/>
        <c:lblOffset val="100"/>
        <c:noMultiLvlLbl val="0"/>
      </c:catAx>
      <c:valAx>
        <c:axId val="-145574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575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7633C-AB10-4686-BD34-AE9DC4AF98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A6EDA1-2752-4746-9469-EFF28E1B5251}">
      <dgm:prSet phldrT="[Text]" custT="1"/>
      <dgm:spPr/>
      <dgm:t>
        <a:bodyPr/>
        <a:lstStyle/>
        <a:p>
          <a:r>
            <a:rPr lang="en-US" sz="3200" dirty="0" smtClean="0"/>
            <a:t>General Studies in Liberal Arts (AA)</a:t>
          </a:r>
          <a:endParaRPr lang="en-US" sz="3200" dirty="0"/>
        </a:p>
      </dgm:t>
    </dgm:pt>
    <dgm:pt modelId="{69FE3ED5-5DD3-413D-869B-E925883FE887}" type="parTrans" cxnId="{43BAE42C-5735-4799-82CA-A0C8EFD4422B}">
      <dgm:prSet/>
      <dgm:spPr/>
      <dgm:t>
        <a:bodyPr/>
        <a:lstStyle/>
        <a:p>
          <a:endParaRPr lang="en-US"/>
        </a:p>
      </dgm:t>
    </dgm:pt>
    <dgm:pt modelId="{B4228086-47D5-4839-AECE-0EDED7F6D0EC}" type="sibTrans" cxnId="{43BAE42C-5735-4799-82CA-A0C8EFD4422B}">
      <dgm:prSet/>
      <dgm:spPr/>
      <dgm:t>
        <a:bodyPr/>
        <a:lstStyle/>
        <a:p>
          <a:endParaRPr lang="en-US"/>
        </a:p>
      </dgm:t>
    </dgm:pt>
    <dgm:pt modelId="{2B015757-F183-4986-AC1D-CF99D6E781B8}">
      <dgm:prSet phldrT="[Text]" custT="1"/>
      <dgm:spPr/>
      <dgm:t>
        <a:bodyPr/>
        <a:lstStyle/>
        <a:p>
          <a:r>
            <a:rPr lang="en-US" sz="3200" dirty="0" smtClean="0"/>
            <a:t>General Studies in Science (AS)</a:t>
          </a:r>
          <a:endParaRPr lang="en-US" sz="3200" dirty="0"/>
        </a:p>
      </dgm:t>
    </dgm:pt>
    <dgm:pt modelId="{149C51C4-E5F1-41AA-9C9C-CA8A8B154508}" type="parTrans" cxnId="{2852ABA5-2EA0-44E1-9D3C-41A740FB54E5}">
      <dgm:prSet/>
      <dgm:spPr/>
      <dgm:t>
        <a:bodyPr/>
        <a:lstStyle/>
        <a:p>
          <a:endParaRPr lang="en-US"/>
        </a:p>
      </dgm:t>
    </dgm:pt>
    <dgm:pt modelId="{9945F9B3-D925-4E8C-BBA2-CF5BA311595C}" type="sibTrans" cxnId="{2852ABA5-2EA0-44E1-9D3C-41A740FB54E5}">
      <dgm:prSet/>
      <dgm:spPr/>
      <dgm:t>
        <a:bodyPr/>
        <a:lstStyle/>
        <a:p>
          <a:endParaRPr lang="en-US"/>
        </a:p>
      </dgm:t>
    </dgm:pt>
    <dgm:pt modelId="{CF673979-73BB-4491-8A93-D6798235F9D3}">
      <dgm:prSet phldrT="[Text]" custT="1"/>
      <dgm:spPr/>
      <dgm:t>
        <a:bodyPr/>
        <a:lstStyle/>
        <a:p>
          <a:r>
            <a:rPr lang="en-US" sz="3200" dirty="0" smtClean="0"/>
            <a:t>Pre – Veterinary (AS)* </a:t>
          </a:r>
          <a:r>
            <a:rPr lang="en-US" sz="2000" dirty="0" smtClean="0"/>
            <a:t>Available in 2018</a:t>
          </a:r>
          <a:endParaRPr lang="en-US" sz="3200" dirty="0"/>
        </a:p>
      </dgm:t>
    </dgm:pt>
    <dgm:pt modelId="{30B4BB4E-13DA-4384-B023-ADF025BE83DD}" type="parTrans" cxnId="{EEBEDF01-6790-450F-B712-85826C96B85C}">
      <dgm:prSet/>
      <dgm:spPr/>
      <dgm:t>
        <a:bodyPr/>
        <a:lstStyle/>
        <a:p>
          <a:endParaRPr lang="en-US"/>
        </a:p>
      </dgm:t>
    </dgm:pt>
    <dgm:pt modelId="{62A90D67-C6CE-456A-A343-117D8EB7472D}" type="sibTrans" cxnId="{EEBEDF01-6790-450F-B712-85826C96B85C}">
      <dgm:prSet/>
      <dgm:spPr/>
      <dgm:t>
        <a:bodyPr/>
        <a:lstStyle/>
        <a:p>
          <a:endParaRPr lang="en-US"/>
        </a:p>
      </dgm:t>
    </dgm:pt>
    <dgm:pt modelId="{345F30B2-772E-4311-A4BC-0C3EA7694728}" type="pres">
      <dgm:prSet presAssocID="{CCA7633C-AB10-4686-BD34-AE9DC4AF98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42E099-11E4-4007-8631-F1F7CC357B89}" type="pres">
      <dgm:prSet presAssocID="{0DA6EDA1-2752-4746-9469-EFF28E1B52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C9B12-6C20-49DA-93D8-A0E4D5E78D03}" type="pres">
      <dgm:prSet presAssocID="{B4228086-47D5-4839-AECE-0EDED7F6D0EC}" presName="sibTrans" presStyleCnt="0"/>
      <dgm:spPr/>
    </dgm:pt>
    <dgm:pt modelId="{1E138A7C-F453-415A-AC20-DBB565CC8619}" type="pres">
      <dgm:prSet presAssocID="{2B015757-F183-4986-AC1D-CF99D6E781B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B8AF2-445F-416C-ADEA-E470DAB1C015}" type="pres">
      <dgm:prSet presAssocID="{9945F9B3-D925-4E8C-BBA2-CF5BA311595C}" presName="sibTrans" presStyleCnt="0"/>
      <dgm:spPr/>
    </dgm:pt>
    <dgm:pt modelId="{502E52D7-1F01-42BF-AB15-B2C783C1934E}" type="pres">
      <dgm:prSet presAssocID="{CF673979-73BB-4491-8A93-D6798235F9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14790-32FA-4D66-BF1A-77B54D8A780D}" type="presOf" srcId="{2B015757-F183-4986-AC1D-CF99D6E781B8}" destId="{1E138A7C-F453-415A-AC20-DBB565CC8619}" srcOrd="0" destOrd="0" presId="urn:microsoft.com/office/officeart/2005/8/layout/default"/>
    <dgm:cxn modelId="{68A0344A-55F6-48DA-A0D2-B3AF4262E077}" type="presOf" srcId="{CCA7633C-AB10-4686-BD34-AE9DC4AF9841}" destId="{345F30B2-772E-4311-A4BC-0C3EA7694728}" srcOrd="0" destOrd="0" presId="urn:microsoft.com/office/officeart/2005/8/layout/default"/>
    <dgm:cxn modelId="{9B58FC5B-D4EA-4DE9-8741-7B4E556D6626}" type="presOf" srcId="{0DA6EDA1-2752-4746-9469-EFF28E1B5251}" destId="{A642E099-11E4-4007-8631-F1F7CC357B89}" srcOrd="0" destOrd="0" presId="urn:microsoft.com/office/officeart/2005/8/layout/default"/>
    <dgm:cxn modelId="{2852ABA5-2EA0-44E1-9D3C-41A740FB54E5}" srcId="{CCA7633C-AB10-4686-BD34-AE9DC4AF9841}" destId="{2B015757-F183-4986-AC1D-CF99D6E781B8}" srcOrd="1" destOrd="0" parTransId="{149C51C4-E5F1-41AA-9C9C-CA8A8B154508}" sibTransId="{9945F9B3-D925-4E8C-BBA2-CF5BA311595C}"/>
    <dgm:cxn modelId="{EEBEDF01-6790-450F-B712-85826C96B85C}" srcId="{CCA7633C-AB10-4686-BD34-AE9DC4AF9841}" destId="{CF673979-73BB-4491-8A93-D6798235F9D3}" srcOrd="2" destOrd="0" parTransId="{30B4BB4E-13DA-4384-B023-ADF025BE83DD}" sibTransId="{62A90D67-C6CE-456A-A343-117D8EB7472D}"/>
    <dgm:cxn modelId="{7D2C1B42-235A-4EB1-AAA2-005550BB794F}" type="presOf" srcId="{CF673979-73BB-4491-8A93-D6798235F9D3}" destId="{502E52D7-1F01-42BF-AB15-B2C783C1934E}" srcOrd="0" destOrd="0" presId="urn:microsoft.com/office/officeart/2005/8/layout/default"/>
    <dgm:cxn modelId="{43BAE42C-5735-4799-82CA-A0C8EFD4422B}" srcId="{CCA7633C-AB10-4686-BD34-AE9DC4AF9841}" destId="{0DA6EDA1-2752-4746-9469-EFF28E1B5251}" srcOrd="0" destOrd="0" parTransId="{69FE3ED5-5DD3-413D-869B-E925883FE887}" sibTransId="{B4228086-47D5-4839-AECE-0EDED7F6D0EC}"/>
    <dgm:cxn modelId="{47F714B0-5CAF-4CFB-98AB-07D05C6E2171}" type="presParOf" srcId="{345F30B2-772E-4311-A4BC-0C3EA7694728}" destId="{A642E099-11E4-4007-8631-F1F7CC357B89}" srcOrd="0" destOrd="0" presId="urn:microsoft.com/office/officeart/2005/8/layout/default"/>
    <dgm:cxn modelId="{E89D4653-9CD3-43E1-8E68-A7A9EB597CC4}" type="presParOf" srcId="{345F30B2-772E-4311-A4BC-0C3EA7694728}" destId="{975C9B12-6C20-49DA-93D8-A0E4D5E78D03}" srcOrd="1" destOrd="0" presId="urn:microsoft.com/office/officeart/2005/8/layout/default"/>
    <dgm:cxn modelId="{6953428C-8E32-4525-86FB-F5D09F155EAE}" type="presParOf" srcId="{345F30B2-772E-4311-A4BC-0C3EA7694728}" destId="{1E138A7C-F453-415A-AC20-DBB565CC8619}" srcOrd="2" destOrd="0" presId="urn:microsoft.com/office/officeart/2005/8/layout/default"/>
    <dgm:cxn modelId="{D0C27A30-E3C6-45C4-A348-49BB7FCD7135}" type="presParOf" srcId="{345F30B2-772E-4311-A4BC-0C3EA7694728}" destId="{DC2B8AF2-445F-416C-ADEA-E470DAB1C015}" srcOrd="3" destOrd="0" presId="urn:microsoft.com/office/officeart/2005/8/layout/default"/>
    <dgm:cxn modelId="{EF03F9B4-B2A4-4355-82DD-1BD5F1F71268}" type="presParOf" srcId="{345F30B2-772E-4311-A4BC-0C3EA7694728}" destId="{502E52D7-1F01-42BF-AB15-B2C783C1934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504C8-9226-4A9D-8015-D60AE44B6074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41D9D-7312-4155-9D95-1684F0924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FCA-B927-4734-8DC3-3B2A285D3433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FFF7-C1D6-42BA-A639-73D077C1C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FCA-B927-4734-8DC3-3B2A285D3433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FFF7-C1D6-42BA-A639-73D077C1C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FCA-B927-4734-8DC3-3B2A285D3433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FFF7-C1D6-42BA-A639-73D077C1C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FCA-B927-4734-8DC3-3B2A285D3433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FFF7-C1D6-42BA-A639-73D077C1C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FCA-B927-4734-8DC3-3B2A285D3433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FFF7-C1D6-42BA-A639-73D077C1C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FCA-B927-4734-8DC3-3B2A285D3433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FFF7-C1D6-42BA-A639-73D077C1C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FCA-B927-4734-8DC3-3B2A285D3433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FFF7-C1D6-42BA-A639-73D077C1C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FCA-B927-4734-8DC3-3B2A285D3433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FFF7-C1D6-42BA-A639-73D077C1C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FCA-B927-4734-8DC3-3B2A285D3433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FFF7-C1D6-42BA-A639-73D077C1C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FCA-B927-4734-8DC3-3B2A285D3433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FFF7-C1D6-42BA-A639-73D077C1CF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AFCA-B927-4734-8DC3-3B2A285D3433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3FFFF7-C1D6-42BA-A639-73D077C1CF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83FFFF7-C1D6-42BA-A639-73D077C1CF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219AFCA-B927-4734-8DC3-3B2A285D3433}" type="datetimeFigureOut">
              <a:rPr lang="en-US" smtClean="0"/>
              <a:t>3/29/2018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longoria@bisdtx.org" TargetMode="External"/><Relationship Id="rId2" Type="http://schemas.openxmlformats.org/officeDocument/2006/relationships/hyperlink" Target="mailto:mconrardy@bisdtx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225425"/>
            <a:ext cx="7543800" cy="2593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425" y="4238153"/>
            <a:ext cx="6461760" cy="2133600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 smtClean="0"/>
              <a:t>Effort Creates Ability</a:t>
            </a:r>
            <a:endParaRPr lang="en-US" sz="2800" b="1" i="1" dirty="0"/>
          </a:p>
        </p:txBody>
      </p:sp>
      <p:pic>
        <p:nvPicPr>
          <p:cNvPr id="1026" name="Picture 2" descr="C:\Users\mconrardy\Downloads\1197093836560631407johnny_automatic_great_owl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2723810" cy="37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CRCA Application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applicant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Bastrop Independent School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District.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requirements for promotion from eighth grade to ninth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 admission essays as a part of this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staff of the Colorado River Collegiate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Academy.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 a two-week Summer Bridge Program in June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competitive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sports and fine arts are not offered 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CRCA.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that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lottery process will be used if more than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qualified students apply.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ACC!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370" y="2128605"/>
            <a:ext cx="3095625" cy="1492934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1" y="4572000"/>
            <a:ext cx="3210951" cy="2286000"/>
          </a:xfrm>
          <a:prstGeom prst="rect">
            <a:avLst/>
          </a:prstGeom>
        </p:spPr>
      </p:pic>
      <p:pic>
        <p:nvPicPr>
          <p:cNvPr id="10242" name="Picture 2" descr="http://crca.bisdtx.org/album/77217/40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"/>
            <a:ext cx="396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rca.bisdtx.org/rotating_images/7984/7984_23_1107_0_1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544"/>
            <a:ext cx="5181600" cy="291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crca.bisdtx.org/album/77217/064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164012"/>
            <a:ext cx="2209801" cy="26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What Associate Degree Programs are Available?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390894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604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</a:rPr>
              <a:t>What Do I Do if I am Interested?</a:t>
            </a:r>
            <a:endParaRPr 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Pick up a Student Application from your school counselor or download it from our website.</a:t>
            </a:r>
          </a:p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Pick it up and complete the application between today and December 22</a:t>
            </a:r>
            <a:r>
              <a:rPr lang="en-US" altLang="en-US" sz="3200" baseline="30000" dirty="0" smtClean="0">
                <a:ea typeface="ＭＳ Ｐゴシック" panose="020B0600070205080204" pitchFamily="34" charset="-128"/>
              </a:rPr>
              <a:t>nd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/March 29</a:t>
            </a:r>
            <a:r>
              <a:rPr lang="en-US" altLang="en-US" sz="3200" baseline="30000" dirty="0" smtClean="0">
                <a:ea typeface="ＭＳ Ｐゴシック" panose="020B0600070205080204" pitchFamily="34" charset="-128"/>
              </a:rPr>
              <a:t>th</a:t>
            </a:r>
            <a:r>
              <a:rPr lang="en-US" altLang="en-US" sz="3200" dirty="0">
                <a:ea typeface="ＭＳ Ｐゴシック" panose="020B0600070205080204" pitchFamily="34" charset="-128"/>
              </a:rPr>
              <a:t>.</a:t>
            </a:r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Make sure your application is complete, including written interview section.</a:t>
            </a:r>
          </a:p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Applications are due in the counselors’ office on December 22</a:t>
            </a:r>
            <a:r>
              <a:rPr lang="en-US" altLang="en-US" sz="3200" baseline="30000" dirty="0" smtClean="0">
                <a:ea typeface="ＭＳ Ｐゴシック" panose="020B0600070205080204" pitchFamily="34" charset="-128"/>
              </a:rPr>
              <a:t>nd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/March 29</a:t>
            </a:r>
            <a:r>
              <a:rPr lang="en-US" altLang="en-US" sz="3200" baseline="30000" dirty="0" smtClean="0">
                <a:ea typeface="ＭＳ Ｐゴシック" panose="020B0600070205080204" pitchFamily="34" charset="-128"/>
              </a:rPr>
              <a:t>th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76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991600" cy="125272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</a:rPr>
              <a:t>How Do I Qualify?</a:t>
            </a:r>
            <a:endParaRPr 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5257800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>
                <a:ea typeface="+mn-ea"/>
              </a:rPr>
              <a:t>Your student application, including your written essays, will be reviewed by the CRCA Application Committee. 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200" dirty="0" smtClean="0">
              <a:ea typeface="+mn-ea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>
                <a:ea typeface="+mn-ea"/>
              </a:rPr>
              <a:t>The students who qualify will participate in an interview with the CRCA principal and interview committee. 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>
              <a:ea typeface="+mn-ea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820110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dirty="0" smtClean="0">
                <a:solidFill>
                  <a:schemeClr val="tx1"/>
                </a:solidFill>
                <a:ea typeface="+mj-ea"/>
              </a:rPr>
              <a:t>Questions</a:t>
            </a:r>
            <a:endParaRPr lang="en-US" sz="88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Martin Conrardy, CRCA Principal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  <a:hlinkClick r:id="rId2"/>
              </a:rPr>
              <a:t>mconrardy@bisdtx.org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512.772.7230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Rick Longoria, CRCA Counselor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  <a:hlinkClick r:id="rId3"/>
              </a:rPr>
              <a:t>rlongoria@bisdtx.org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512.772.7230 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295400" y="1905000"/>
            <a:ext cx="609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540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348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should I care about college?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800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No </a:t>
            </a:r>
            <a:r>
              <a:rPr lang="en-US" altLang="en-US" sz="2600" dirty="0">
                <a:ea typeface="ＭＳ Ｐゴシック" panose="020B0600070205080204" pitchFamily="34" charset="-128"/>
              </a:rPr>
              <a:t>matter how you cut it, more education pays.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There </a:t>
            </a:r>
            <a:r>
              <a:rPr lang="en-US" altLang="en-US" sz="2600" dirty="0">
                <a:ea typeface="ＭＳ Ｐゴシック" panose="020B0600070205080204" pitchFamily="34" charset="-128"/>
              </a:rPr>
              <a:t>is a sizeable economic return to going to college and earning at least a two- or four-year degree.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600" dirty="0">
                <a:ea typeface="ＭＳ Ｐゴシック" panose="020B0600070205080204" pitchFamily="34" charset="-128"/>
              </a:rPr>
              <a:t>33 percent of Bachelor’s degree holders that continue on to graduate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from master’s programs, doctoral programs and </a:t>
            </a:r>
            <a:r>
              <a:rPr lang="en-US" altLang="en-US" sz="2600" dirty="0">
                <a:ea typeface="ＭＳ Ｐゴシック" panose="020B0600070205080204" pitchFamily="34" charset="-128"/>
              </a:rPr>
              <a:t>professional schools have even more prosperous futures ahead. Moreover, the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diﬀerence </a:t>
            </a:r>
            <a:r>
              <a:rPr lang="en-US" altLang="en-US" sz="2600" dirty="0">
                <a:ea typeface="ＭＳ Ｐゴシック" panose="020B0600070205080204" pitchFamily="34" charset="-128"/>
              </a:rPr>
              <a:t>in earnings between those who go to college and those who don’t is growing — meaning that postsecondary education is more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important </a:t>
            </a:r>
            <a:r>
              <a:rPr lang="en-US" altLang="en-US" sz="2600" dirty="0">
                <a:ea typeface="ＭＳ Ｐゴシック" panose="020B0600070205080204" pitchFamily="34" charset="-128"/>
              </a:rPr>
              <a:t>than ever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.</a:t>
            </a:r>
          </a:p>
          <a:p>
            <a:pPr marL="114300" indent="0">
              <a:buNone/>
            </a:pPr>
            <a:r>
              <a:rPr lang="en-US" altLang="en-US" sz="2600" i="1" dirty="0" smtClean="0">
                <a:ea typeface="ＭＳ Ｐゴシック" panose="020B0600070205080204" pitchFamily="34" charset="-128"/>
              </a:rPr>
              <a:t>- </a:t>
            </a:r>
            <a:r>
              <a:rPr lang="en-US" altLang="en-US" sz="2000" i="1" dirty="0" smtClean="0">
                <a:ea typeface="ＭＳ Ｐゴシック" panose="020B0600070205080204" pitchFamily="34" charset="-128"/>
              </a:rPr>
              <a:t>Georgetown University Center on Education and the Workforce, 2016</a:t>
            </a:r>
          </a:p>
        </p:txBody>
      </p:sp>
    </p:spTree>
    <p:extLst>
      <p:ext uri="{BB962C8B-B14F-4D97-AF65-F5344CB8AC3E}">
        <p14:creationId xmlns:p14="http://schemas.microsoft.com/office/powerpoint/2010/main" val="36402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should I care about college?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3200" b="1" i="1" dirty="0" smtClean="0">
                <a:ea typeface="ＭＳ Ｐゴシック" panose="020B0600070205080204" pitchFamily="34" charset="-128"/>
              </a:rPr>
              <a:t>difference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in lifetime earnings between a high school graduate and a college grad who earns a B.A. is estimated to be </a:t>
            </a:r>
            <a:r>
              <a:rPr lang="en-US" altLang="en-US" sz="7200" b="1" u="sng" dirty="0" smtClean="0">
                <a:ea typeface="ＭＳ Ｐゴシック" panose="020B0600070205080204" pitchFamily="34" charset="-128"/>
              </a:rPr>
              <a:t>$964,000</a:t>
            </a:r>
            <a:r>
              <a:rPr lang="en-US" altLang="en-US" sz="7200" dirty="0" smtClean="0">
                <a:ea typeface="ＭＳ Ｐゴシック" panose="020B0600070205080204" pitchFamily="34" charset="-128"/>
              </a:rPr>
              <a:t>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5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Lifetime Earnings by Education Level</a:t>
            </a:r>
            <a:endParaRPr lang="en-US" sz="36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65951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Top 10 Jobs with less than HS Diploma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093634"/>
              </p:ext>
            </p:extLst>
          </p:nvPr>
        </p:nvGraphicFramePr>
        <p:xfrm>
          <a:off x="457200" y="1600200"/>
          <a:ext cx="7620000" cy="434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/>
                <a:gridCol w="17526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Occupation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the workforce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Lifetime Earnings 2009 dollars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Driver/Sales Worker and Truck Drivers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$1,300,000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Janitors and</a:t>
                      </a:r>
                      <a:r>
                        <a:rPr lang="en-US" baseline="0" dirty="0" smtClean="0"/>
                        <a:t> Custodians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$855,000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Cooks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$761,000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 Laborers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$1,037,000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Maids and Housekeeping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$663,000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Laborers and Material Movers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$965,000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Maintenance Workers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$772,000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Agricultural Workers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$814,000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Production Workers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$980,000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Carpenters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$1,069,000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5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Jobs with a HS Diploma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045317"/>
              </p:ext>
            </p:extLst>
          </p:nvPr>
        </p:nvGraphicFramePr>
        <p:xfrm>
          <a:off x="457200" y="1600200"/>
          <a:ext cx="7620000" cy="434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91000"/>
                <a:gridCol w="13716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Occupation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the workforce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Lifeteime</a:t>
                      </a:r>
                      <a:r>
                        <a:rPr lang="en-US" baseline="0" dirty="0" smtClean="0"/>
                        <a:t> Earnings in 2009 Dollars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Driver/Sales</a:t>
                      </a:r>
                      <a:r>
                        <a:rPr lang="en-US" baseline="0" dirty="0" smtClean="0"/>
                        <a:t> Worker and Truck Drivers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$1,531,000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Secretaries</a:t>
                      </a:r>
                      <a:r>
                        <a:rPr lang="en-US" baseline="0" dirty="0" smtClean="0"/>
                        <a:t> and Administrative Assistants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$1,264,000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Supervisors/Managers</a:t>
                      </a:r>
                      <a:r>
                        <a:rPr lang="en-US" baseline="0" dirty="0" smtClean="0"/>
                        <a:t> of Retail Sales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$1,345,000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Janitors and Custodians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$1,048,000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Laborers</a:t>
                      </a:r>
                      <a:r>
                        <a:rPr lang="en-US" baseline="0" dirty="0" smtClean="0"/>
                        <a:t> and Movers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$1,199,000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Retail Salespersons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$1,134,000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Nursing and Home Health</a:t>
                      </a:r>
                      <a:r>
                        <a:rPr lang="en-US" baseline="0" dirty="0" smtClean="0"/>
                        <a:t> Aides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$966,000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Production Workers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$1,308,000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Managers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$1,876,000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Supervisors/Managers</a:t>
                      </a:r>
                      <a:r>
                        <a:rPr lang="en-US" baseline="0" dirty="0" smtClean="0"/>
                        <a:t> of Production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$1,809,000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5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Top 10 Jobs with a Bachelor’s Degree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255012"/>
              </p:ext>
            </p:extLst>
          </p:nvPr>
        </p:nvGraphicFramePr>
        <p:xfrm>
          <a:off x="457200" y="1600200"/>
          <a:ext cx="7620000" cy="434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91000"/>
                <a:gridCol w="12192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Occupation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the workforce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Lifetime Earnings in 2009</a:t>
                      </a:r>
                      <a:r>
                        <a:rPr lang="en-US" baseline="0" dirty="0" smtClean="0"/>
                        <a:t> Dollars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Elementary and Middle School Teachers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$1,757,000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Managers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$3,094,000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Accountants and Auditors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$2,422,000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Registered Nurses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$2,527,000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Wholesale</a:t>
                      </a:r>
                      <a:r>
                        <a:rPr lang="en-US" baseline="0" dirty="0" smtClean="0"/>
                        <a:t> and Manufacturing Sales Reps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$3,062,000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Supervisor/Manager of Retail Sales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$1,807,000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Chief Executives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$4,483,000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</a:t>
                      </a:r>
                      <a:r>
                        <a:rPr lang="en-US" baseline="0" dirty="0" smtClean="0"/>
                        <a:t> Managers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$3,081,000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Software</a:t>
                      </a:r>
                      <a:r>
                        <a:rPr lang="en-US" baseline="0" dirty="0" smtClean="0"/>
                        <a:t> Engineers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$3,554,000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Marketing/Sales</a:t>
                      </a:r>
                      <a:r>
                        <a:rPr lang="en-US" baseline="0" dirty="0" smtClean="0"/>
                        <a:t> Managers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$3,494,000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2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Colorado River Collegiate Academy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Austin Community College, our IHE Partner</a:t>
            </a:r>
          </a:p>
          <a:p>
            <a:endParaRPr lang="en-US" dirty="0"/>
          </a:p>
          <a:p>
            <a:r>
              <a:rPr lang="en-US" dirty="0" smtClean="0"/>
              <a:t>Dr. Richard Rhodes</a:t>
            </a:r>
          </a:p>
          <a:p>
            <a:pPr lvl="1"/>
            <a:r>
              <a:rPr lang="en-US" dirty="0" smtClean="0"/>
              <a:t>ACC President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Dr. Melissa </a:t>
            </a:r>
            <a:r>
              <a:rPr lang="en-US" dirty="0" err="1" smtClean="0"/>
              <a:t>Biegert</a:t>
            </a:r>
            <a:endParaRPr lang="en-US" dirty="0" smtClean="0"/>
          </a:p>
          <a:p>
            <a:pPr lvl="1"/>
            <a:r>
              <a:rPr lang="en-US" dirty="0" smtClean="0"/>
              <a:t>ACC Director of Early College High Schools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81" y="1108318"/>
            <a:ext cx="1676634" cy="115268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61004"/>
            <a:ext cx="4056556" cy="231099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42" y="3257446"/>
            <a:ext cx="1438476" cy="148610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029200"/>
            <a:ext cx="1581371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Why can’t I just wait to earn college credits after High School?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The 60 hours of college credit you will earn through CRCA is </a:t>
            </a:r>
            <a:r>
              <a:rPr lang="en-US" altLang="en-US" sz="3600" b="1" dirty="0" smtClean="0">
                <a:ea typeface="ＭＳ Ｐゴシック" panose="020B0600070205080204" pitchFamily="34" charset="-128"/>
              </a:rPr>
              <a:t>FREE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If you paid for 60 hours of credit at ACC the cost would be </a:t>
            </a:r>
            <a:r>
              <a:rPr lang="en-US" altLang="en-US" sz="3600" b="1" dirty="0" smtClean="0">
                <a:ea typeface="ＭＳ Ｐゴシック" panose="020B0600070205080204" pitchFamily="34" charset="-128"/>
              </a:rPr>
              <a:t>$21,780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.*   -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an increase of $4640 from last year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</a:p>
          <a:p>
            <a:pPr lvl="1"/>
            <a:r>
              <a:rPr lang="en-US" altLang="en-US" sz="2200" dirty="0" smtClean="0">
                <a:ea typeface="ＭＳ Ｐゴシック" panose="020B0600070205080204" pitchFamily="34" charset="-128"/>
              </a:rPr>
              <a:t>Books -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$6,000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If you paid for these 60 hours of credit at the UT @ Austin or TAMU the cost would be </a:t>
            </a:r>
            <a:r>
              <a:rPr lang="en-US" altLang="en-US" sz="3600" b="1" dirty="0" smtClean="0">
                <a:ea typeface="ＭＳ Ｐゴシック" panose="020B0600070205080204" pitchFamily="34" charset="-128"/>
              </a:rPr>
              <a:t>$26,770.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**</a:t>
            </a:r>
          </a:p>
          <a:p>
            <a:r>
              <a:rPr lang="en-US" altLang="en-US" sz="4400" b="1" dirty="0" smtClean="0">
                <a:ea typeface="ＭＳ Ｐゴシック" panose="020B0600070205080204" pitchFamily="34" charset="-128"/>
              </a:rPr>
              <a:t>Do the Math!          </a:t>
            </a:r>
            <a:r>
              <a:rPr lang="en-US" altLang="en-US" sz="1800" b="1" dirty="0" smtClean="0">
                <a:ea typeface="ＭＳ Ｐゴシック" panose="020B0600070205080204" pitchFamily="34" charset="-128"/>
              </a:rPr>
              <a:t>*2017 Tuition                              					**College of Liberal Arts</a:t>
            </a:r>
          </a:p>
          <a:p>
            <a:pPr marL="2103120" lvl="8" indent="0">
              <a:buNone/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	</a:t>
            </a:r>
            <a:r>
              <a:rPr lang="en-US" altLang="en-US" sz="3600" b="1" dirty="0" smtClean="0">
                <a:ea typeface="ＭＳ Ｐゴシック" panose="020B0600070205080204" pitchFamily="34" charset="-128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55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FC0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FFC000"/>
      </a:accent6>
      <a:hlink>
        <a:srgbClr val="6B9F25"/>
      </a:hlink>
      <a:folHlink>
        <a:srgbClr val="B26B0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759</TotalTime>
  <Words>678</Words>
  <Application>Microsoft Office PowerPoint</Application>
  <PresentationFormat>On-screen Show (4:3)</PresentationFormat>
  <Paragraphs>165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Cambria</vt:lpstr>
      <vt:lpstr>Corbel</vt:lpstr>
      <vt:lpstr>Times New Roman</vt:lpstr>
      <vt:lpstr>Wingdings 2</vt:lpstr>
      <vt:lpstr>Adjacency</vt:lpstr>
      <vt:lpstr>PowerPoint Presentation</vt:lpstr>
      <vt:lpstr>Why should I care about college?</vt:lpstr>
      <vt:lpstr>Why should I care about college?</vt:lpstr>
      <vt:lpstr>Lifetime Earnings by Education Level</vt:lpstr>
      <vt:lpstr>Top 10 Jobs with less than HS Diploma</vt:lpstr>
      <vt:lpstr>Top 10 Jobs with a HS Diploma</vt:lpstr>
      <vt:lpstr>Top 10 Jobs with a Bachelor’s Degree</vt:lpstr>
      <vt:lpstr>Colorado River Collegiate Academy</vt:lpstr>
      <vt:lpstr>Why can’t I just wait to earn college credits after High School?</vt:lpstr>
      <vt:lpstr>CRCA Application Process</vt:lpstr>
      <vt:lpstr>We Are ACC! </vt:lpstr>
      <vt:lpstr>What Associate Degree Programs are Available?</vt:lpstr>
      <vt:lpstr>What Do I Do if I am Interested?</vt:lpstr>
      <vt:lpstr>How Do I Qualify?</vt:lpstr>
      <vt:lpstr>Questions</vt:lpstr>
    </vt:vector>
  </TitlesOfParts>
  <Company>BISD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River Collegiate Academy</dc:title>
  <dc:creator>Admin</dc:creator>
  <cp:lastModifiedBy>Martin Conrardy</cp:lastModifiedBy>
  <cp:revision>121</cp:revision>
  <dcterms:created xsi:type="dcterms:W3CDTF">2014-12-04T17:13:18Z</dcterms:created>
  <dcterms:modified xsi:type="dcterms:W3CDTF">2018-03-29T15:29:27Z</dcterms:modified>
</cp:coreProperties>
</file>